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7"/>
  </p:notesMasterIdLst>
  <p:sldIdLst>
    <p:sldId id="256" r:id="rId2"/>
    <p:sldId id="435" r:id="rId3"/>
    <p:sldId id="445" r:id="rId4"/>
    <p:sldId id="436" r:id="rId5"/>
    <p:sldId id="437" r:id="rId6"/>
    <p:sldId id="438" r:id="rId7"/>
    <p:sldId id="439" r:id="rId8"/>
    <p:sldId id="440" r:id="rId9"/>
    <p:sldId id="476" r:id="rId10"/>
    <p:sldId id="497" r:id="rId11"/>
    <p:sldId id="498" r:id="rId12"/>
    <p:sldId id="446" r:id="rId13"/>
    <p:sldId id="447" r:id="rId14"/>
    <p:sldId id="448" r:id="rId15"/>
    <p:sldId id="449" r:id="rId16"/>
    <p:sldId id="452" r:id="rId17"/>
    <p:sldId id="453" r:id="rId18"/>
    <p:sldId id="454" r:id="rId19"/>
    <p:sldId id="455" r:id="rId20"/>
    <p:sldId id="456" r:id="rId21"/>
    <p:sldId id="499" r:id="rId22"/>
    <p:sldId id="457" r:id="rId23"/>
    <p:sldId id="458" r:id="rId24"/>
    <p:sldId id="500" r:id="rId25"/>
    <p:sldId id="459" r:id="rId26"/>
    <p:sldId id="460" r:id="rId27"/>
    <p:sldId id="461" r:id="rId28"/>
    <p:sldId id="462" r:id="rId29"/>
    <p:sldId id="501" r:id="rId30"/>
    <p:sldId id="463" r:id="rId31"/>
    <p:sldId id="502" r:id="rId32"/>
    <p:sldId id="464" r:id="rId33"/>
    <p:sldId id="465" r:id="rId34"/>
    <p:sldId id="503" r:id="rId35"/>
    <p:sldId id="467" r:id="rId36"/>
    <p:sldId id="468" r:id="rId37"/>
    <p:sldId id="469" r:id="rId38"/>
    <p:sldId id="470" r:id="rId39"/>
    <p:sldId id="471" r:id="rId40"/>
    <p:sldId id="472" r:id="rId41"/>
    <p:sldId id="473" r:id="rId42"/>
    <p:sldId id="474" r:id="rId43"/>
    <p:sldId id="475" r:id="rId44"/>
    <p:sldId id="504" r:id="rId45"/>
    <p:sldId id="479" r:id="rId46"/>
    <p:sldId id="480" r:id="rId47"/>
    <p:sldId id="481" r:id="rId48"/>
    <p:sldId id="505" r:id="rId49"/>
    <p:sldId id="482" r:id="rId50"/>
    <p:sldId id="483" r:id="rId51"/>
    <p:sldId id="484" r:id="rId52"/>
    <p:sldId id="506" r:id="rId53"/>
    <p:sldId id="485" r:id="rId54"/>
    <p:sldId id="488" r:id="rId55"/>
    <p:sldId id="489" r:id="rId56"/>
    <p:sldId id="494" r:id="rId57"/>
    <p:sldId id="495" r:id="rId58"/>
    <p:sldId id="496" r:id="rId59"/>
    <p:sldId id="493" r:id="rId60"/>
    <p:sldId id="507" r:id="rId61"/>
    <p:sldId id="442" r:id="rId62"/>
    <p:sldId id="508" r:id="rId63"/>
    <p:sldId id="444" r:id="rId64"/>
    <p:sldId id="509" r:id="rId65"/>
    <p:sldId id="510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26396A-2BE8-F145-A582-FB50C3A9B899}">
          <p14:sldIdLst>
            <p14:sldId id="256"/>
            <p14:sldId id="435"/>
            <p14:sldId id="445"/>
            <p14:sldId id="436"/>
            <p14:sldId id="437"/>
            <p14:sldId id="438"/>
            <p14:sldId id="439"/>
            <p14:sldId id="440"/>
            <p14:sldId id="476"/>
            <p14:sldId id="497"/>
            <p14:sldId id="498"/>
            <p14:sldId id="446"/>
            <p14:sldId id="447"/>
            <p14:sldId id="448"/>
            <p14:sldId id="449"/>
            <p14:sldId id="452"/>
            <p14:sldId id="453"/>
            <p14:sldId id="454"/>
            <p14:sldId id="455"/>
            <p14:sldId id="456"/>
            <p14:sldId id="499"/>
            <p14:sldId id="457"/>
            <p14:sldId id="458"/>
            <p14:sldId id="500"/>
            <p14:sldId id="459"/>
            <p14:sldId id="460"/>
            <p14:sldId id="461"/>
            <p14:sldId id="462"/>
            <p14:sldId id="501"/>
            <p14:sldId id="463"/>
            <p14:sldId id="502"/>
            <p14:sldId id="464"/>
            <p14:sldId id="465"/>
            <p14:sldId id="503"/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504"/>
            <p14:sldId id="479"/>
            <p14:sldId id="480"/>
            <p14:sldId id="481"/>
            <p14:sldId id="505"/>
            <p14:sldId id="482"/>
            <p14:sldId id="483"/>
            <p14:sldId id="484"/>
            <p14:sldId id="506"/>
            <p14:sldId id="485"/>
            <p14:sldId id="488"/>
            <p14:sldId id="489"/>
            <p14:sldId id="494"/>
            <p14:sldId id="495"/>
            <p14:sldId id="496"/>
            <p14:sldId id="493"/>
            <p14:sldId id="507"/>
            <p14:sldId id="442"/>
            <p14:sldId id="508"/>
            <p14:sldId id="444"/>
            <p14:sldId id="509"/>
            <p14:sldId id="5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D"/>
    <a:srgbClr val="F09415"/>
    <a:srgbClr val="F7C6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811" autoAdjust="0"/>
    <p:restoredTop sz="94660"/>
  </p:normalViewPr>
  <p:slideViewPr>
    <p:cSldViewPr snapToGrid="0">
      <p:cViewPr>
        <p:scale>
          <a:sx n="82" d="100"/>
          <a:sy n="82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D359B-487F-9D43-9228-D3AAD90DE2F6}" type="datetimeFigureOut">
              <a:rPr lang="en-US" smtClean="0"/>
              <a:t>6/4/19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6EE4C-5A1A-8346-8CC1-AC84C22A8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58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6/4/19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slide" Target="slide30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35.xml"/><Relationship Id="rId5" Type="http://schemas.openxmlformats.org/officeDocument/2006/relationships/image" Target="../media/image19.png"/><Relationship Id="rId4" Type="http://schemas.openxmlformats.org/officeDocument/2006/relationships/slide" Target="slide3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53.xml"/><Relationship Id="rId5" Type="http://schemas.openxmlformats.org/officeDocument/2006/relationships/image" Target="../media/image22.png"/><Relationship Id="rId4" Type="http://schemas.openxmlformats.org/officeDocument/2006/relationships/slide" Target="slide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gif"/><Relationship Id="rId5" Type="http://schemas.openxmlformats.org/officeDocument/2006/relationships/image" Target="../media/image20.png"/><Relationship Id="rId4" Type="http://schemas.openxmlformats.org/officeDocument/2006/relationships/slide" Target="slide3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3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gif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gif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" Target="slide4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gif"/><Relationship Id="rId5" Type="http://schemas.openxmlformats.org/officeDocument/2006/relationships/image" Target="../media/image23.png"/><Relationship Id="rId4" Type="http://schemas.openxmlformats.org/officeDocument/2006/relationships/slide" Target="slide5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5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gif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slide" Target="slide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Goldozi Mobile App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Technology to Improve Business</a:t>
            </a:r>
          </a:p>
        </p:txBody>
      </p:sp>
    </p:spTree>
    <p:extLst>
      <p:ext uri="{BB962C8B-B14F-4D97-AF65-F5344CB8AC3E}">
        <p14:creationId xmlns:p14="http://schemas.microsoft.com/office/powerpoint/2010/main" val="1568930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8770-C197-714A-A90A-97C68F0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Activities 4-6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0094B-AE62-DA4E-B0E6-5CFE9C49C0D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765274"/>
            <a:ext cx="3049705" cy="1062425"/>
          </a:xfrm>
        </p:spPr>
        <p:txBody>
          <a:bodyPr/>
          <a:lstStyle/>
          <a:p>
            <a:pPr algn="ctr"/>
            <a:r>
              <a:rPr lang="en" dirty="0"/>
              <a:t>Learn how to add another item to a sale.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50207-44B6-2D43-BB6D-411A38E2BD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44117" y="4811779"/>
            <a:ext cx="3067297" cy="1062422"/>
          </a:xfrm>
        </p:spPr>
        <p:txBody>
          <a:bodyPr/>
          <a:lstStyle/>
          <a:p>
            <a:pPr algn="ctr"/>
            <a:r>
              <a:rPr lang="en-US" dirty="0"/>
              <a:t>Learn how to add order notes.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F397E-7DBD-A447-8FE1-20D29F67D50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30553" y="4811768"/>
            <a:ext cx="3067563" cy="1062422"/>
          </a:xfrm>
        </p:spPr>
        <p:txBody>
          <a:bodyPr/>
          <a:lstStyle/>
          <a:p>
            <a:pPr algn="ctr"/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-order. </a:t>
            </a:r>
            <a:endParaRPr lang="en-US" dirty="0"/>
          </a:p>
        </p:txBody>
      </p:sp>
      <p:pic>
        <p:nvPicPr>
          <p:cNvPr id="13" name="Picture Placeholder 12" descr="A close up of a logo&#13;&#10;&#13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9373E1DF-0930-C245-8C7F-BE5D149CC358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25013" b="25013"/>
          <a:stretch>
            <a:fillRect/>
          </a:stretch>
        </p:blipFill>
        <p:spPr>
          <a:xfrm>
            <a:off x="680318" y="3220274"/>
            <a:ext cx="3049705" cy="1524000"/>
          </a:xfrm>
        </p:spPr>
      </p:pic>
      <p:pic>
        <p:nvPicPr>
          <p:cNvPr id="15" name="Picture Placeholder 14" descr="A close up of a logo&#13;&#10;&#13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D8E7BDA5-427F-DC4B-836B-6C5C6D1C824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5"/>
          <a:srcRect t="25130" b="25130"/>
          <a:stretch>
            <a:fillRect/>
          </a:stretch>
        </p:blipFill>
        <p:spPr>
          <a:xfrm>
            <a:off x="3945470" y="3220274"/>
            <a:ext cx="3063240" cy="1524000"/>
          </a:xfrm>
        </p:spPr>
      </p:pic>
      <p:pic>
        <p:nvPicPr>
          <p:cNvPr id="21" name="Picture Placeholder 20">
            <a:hlinkClick r:id="rId6" action="ppaction://hlinksldjump"/>
            <a:extLst>
              <a:ext uri="{FF2B5EF4-FFF2-40B4-BE49-F238E27FC236}">
                <a16:creationId xmlns:a16="http://schemas.microsoft.com/office/drawing/2014/main" id="{64C326FA-681B-D048-B866-EC1B61682CB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7"/>
          <a:srcRect t="25130" b="25130"/>
          <a:stretch>
            <a:fillRect/>
          </a:stretch>
        </p:blipFill>
        <p:spPr>
          <a:xfrm>
            <a:off x="7230677" y="3220274"/>
            <a:ext cx="3063505" cy="1524000"/>
          </a:xfrm>
        </p:spPr>
      </p:pic>
    </p:spTree>
    <p:extLst>
      <p:ext uri="{BB962C8B-B14F-4D97-AF65-F5344CB8AC3E}">
        <p14:creationId xmlns:p14="http://schemas.microsoft.com/office/powerpoint/2010/main" val="2003811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8770-C197-714A-A90A-97C68F0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Activities 7-9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0094B-AE62-DA4E-B0E6-5CFE9C49C0D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796271"/>
            <a:ext cx="3049705" cy="1062425"/>
          </a:xfrm>
        </p:spPr>
        <p:txBody>
          <a:bodyPr/>
          <a:lstStyle/>
          <a:p>
            <a:pPr algn="ctr"/>
            <a:r>
              <a:rPr lang="en" dirty="0"/>
              <a:t>Learn how to find and edit a sale that you have recorded.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50207-44B6-2D43-BB6D-411A38E2BD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44117" y="4796274"/>
            <a:ext cx="3067297" cy="1062422"/>
          </a:xfrm>
        </p:spPr>
        <p:txBody>
          <a:bodyPr/>
          <a:lstStyle/>
          <a:p>
            <a:pPr algn="ctr"/>
            <a:r>
              <a:rPr lang="en" dirty="0"/>
              <a:t>Learn how to find and edit a pre-order that you have recorded.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F397E-7DBD-A447-8FE1-20D29F67D50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30553" y="4811772"/>
            <a:ext cx="3067563" cy="1062422"/>
          </a:xfrm>
        </p:spPr>
        <p:txBody>
          <a:bodyPr/>
          <a:lstStyle/>
          <a:p>
            <a:pPr algn="ctr"/>
            <a:r>
              <a:rPr lang="en" dirty="0"/>
              <a:t>Learn how to view due payments and record partial or full payments. </a:t>
            </a:r>
            <a:endParaRPr lang="en-US" dirty="0"/>
          </a:p>
        </p:txBody>
      </p:sp>
      <p:pic>
        <p:nvPicPr>
          <p:cNvPr id="17" name="Picture Placeholder 16">
            <a:hlinkClick r:id="rId2" action="ppaction://hlinksldjump"/>
            <a:extLst>
              <a:ext uri="{FF2B5EF4-FFF2-40B4-BE49-F238E27FC236}">
                <a16:creationId xmlns:a16="http://schemas.microsoft.com/office/drawing/2014/main" id="{F09DCF0E-ACDF-F148-81E8-97391E6110C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3"/>
          <a:srcRect t="25013" b="25013"/>
          <a:stretch>
            <a:fillRect/>
          </a:stretch>
        </p:blipFill>
        <p:spPr>
          <a:xfrm>
            <a:off x="680318" y="3220274"/>
            <a:ext cx="3049705" cy="1524000"/>
          </a:xfrm>
        </p:spPr>
      </p:pic>
      <p:pic>
        <p:nvPicPr>
          <p:cNvPr id="19" name="Picture Placeholder 18">
            <a:hlinkClick r:id="rId4" action="ppaction://hlinksldjump"/>
            <a:extLst>
              <a:ext uri="{FF2B5EF4-FFF2-40B4-BE49-F238E27FC236}">
                <a16:creationId xmlns:a16="http://schemas.microsoft.com/office/drawing/2014/main" id="{2C72E3D8-7194-B74C-80BB-4E5C61C1DFA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5"/>
          <a:srcRect t="25130" b="25130"/>
          <a:stretch>
            <a:fillRect/>
          </a:stretch>
        </p:blipFill>
        <p:spPr>
          <a:xfrm>
            <a:off x="3945470" y="3220274"/>
            <a:ext cx="3063240" cy="1524000"/>
          </a:xfrm>
        </p:spPr>
      </p:pic>
      <p:pic>
        <p:nvPicPr>
          <p:cNvPr id="22" name="Picture Placeholder 21">
            <a:hlinkClick r:id="rId6" action="ppaction://hlinksldjump"/>
            <a:extLst>
              <a:ext uri="{FF2B5EF4-FFF2-40B4-BE49-F238E27FC236}">
                <a16:creationId xmlns:a16="http://schemas.microsoft.com/office/drawing/2014/main" id="{75BC4D33-598A-C64F-A8AD-50291C132A64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7"/>
          <a:srcRect t="25130" b="25130"/>
          <a:stretch>
            <a:fillRect/>
          </a:stretch>
        </p:blipFill>
        <p:spPr>
          <a:xfrm>
            <a:off x="7230677" y="3220274"/>
            <a:ext cx="3063505" cy="1524000"/>
          </a:xfrm>
        </p:spPr>
      </p:pic>
    </p:spTree>
    <p:extLst>
      <p:ext uri="{BB962C8B-B14F-4D97-AF65-F5344CB8AC3E}">
        <p14:creationId xmlns:p14="http://schemas.microsoft.com/office/powerpoint/2010/main" val="144530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Activity 1: Record a sale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6519472" cy="5023833"/>
          </a:xfrm>
        </p:spPr>
        <p:txBody>
          <a:bodyPr>
            <a:normAutofit/>
          </a:bodyPr>
          <a:lstStyle/>
          <a:p>
            <a:r>
              <a:rPr lang="en" sz="2800" dirty="0"/>
              <a:t>Step 1 of 9: Log into the </a:t>
            </a:r>
            <a:r>
              <a:rPr lang="en" sz="2800" dirty="0" err="1"/>
              <a:t>Goldozi</a:t>
            </a:r>
            <a:r>
              <a:rPr lang="en" sz="2800" dirty="0"/>
              <a:t> app</a:t>
            </a:r>
            <a:endParaRPr lang="en-US" sz="24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4" y="2270760"/>
            <a:ext cx="2149443" cy="433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5CE7709-01E0-AD47-A7A2-928FE252A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59" y="2615300"/>
            <a:ext cx="1957901" cy="36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51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Activity 1: Record a sale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5415679" cy="5023833"/>
          </a:xfrm>
        </p:spPr>
        <p:txBody>
          <a:bodyPr>
            <a:normAutofit/>
          </a:bodyPr>
          <a:lstStyle/>
          <a:p>
            <a:r>
              <a:rPr lang="en" sz="2800" dirty="0"/>
              <a:t>Step 2 of 9: T</a:t>
            </a:r>
            <a:r>
              <a:rPr lang="de-DE" sz="2800" dirty="0" err="1"/>
              <a:t>ap</a:t>
            </a:r>
            <a:r>
              <a:rPr lang="de-DE" sz="2800" dirty="0"/>
              <a:t> </a:t>
            </a:r>
            <a:r>
              <a:rPr lang="de-DE" sz="2800" b="1" dirty="0"/>
              <a:t>&gt;</a:t>
            </a:r>
            <a:r>
              <a:rPr lang="de-DE" sz="2800" b="1" dirty="0" err="1"/>
              <a:t>Record</a:t>
            </a:r>
            <a:r>
              <a:rPr lang="de-DE" sz="2800" b="1" dirty="0"/>
              <a:t> </a:t>
            </a:r>
            <a:r>
              <a:rPr lang="de-DE" sz="2800" b="1" dirty="0" err="1"/>
              <a:t>Sale</a:t>
            </a:r>
            <a:endParaRPr lang="en-US" sz="24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B619F61-028F-EA43-A300-96A88F85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395" y="2626804"/>
            <a:ext cx="1980000" cy="36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59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/>
              <a:t>Activity 1: Record a sale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686" y="1639393"/>
            <a:ext cx="7246394" cy="5023833"/>
          </a:xfrm>
        </p:spPr>
        <p:txBody>
          <a:bodyPr>
            <a:normAutofit/>
          </a:bodyPr>
          <a:lstStyle/>
          <a:p>
            <a:r>
              <a:rPr lang="en" sz="2800" dirty="0"/>
              <a:t>Step 3 of 9: Tap </a:t>
            </a:r>
            <a:r>
              <a:rPr lang="en" sz="2800" b="1" dirty="0"/>
              <a:t>&gt;Location </a:t>
            </a:r>
            <a:r>
              <a:rPr lang="en" sz="2800" dirty="0"/>
              <a:t>to select the correct location </a:t>
            </a:r>
            <a:endParaRPr lang="en-US" sz="24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7345D8D1-A27F-214F-A80D-4409B06D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395" y="2615300"/>
            <a:ext cx="1983505" cy="36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70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/>
              <a:t>Activity 1: Record a sale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5415679" cy="5023833"/>
          </a:xfrm>
        </p:spPr>
        <p:txBody>
          <a:bodyPr>
            <a:normAutofit/>
          </a:bodyPr>
          <a:lstStyle/>
          <a:p>
            <a:r>
              <a:rPr lang="en" sz="2800" dirty="0"/>
              <a:t>Step 4 of 9: Tap </a:t>
            </a:r>
            <a:r>
              <a:rPr lang="de-DE" sz="2800" b="1" dirty="0"/>
              <a:t>&gt;Add Item</a:t>
            </a:r>
            <a:r>
              <a:rPr lang="en" sz="2800" b="1" dirty="0"/>
              <a:t> </a:t>
            </a:r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5B06614E-397C-3345-B651-F87FBCB4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20" y="2606040"/>
            <a:ext cx="199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1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/>
              <a:t>Activity 1: Record a sale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686" y="1639393"/>
            <a:ext cx="7231154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5 of 9: Tap to select the entrepreneur who created the item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34B6FED-5619-FB42-9E0D-C4E2BA49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377" y="2595880"/>
            <a:ext cx="1998000" cy="36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76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/>
              <a:t>Activity 1: Record a sale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6324914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6 of 9: Tap to select an item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4DCD454-CE2E-1F49-94A5-619B8AA1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435" y="2606391"/>
            <a:ext cx="2044465" cy="367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30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/>
              <a:t>Activity 1: Record a sale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686" y="1639393"/>
            <a:ext cx="7647509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7 of 9: Tap to record the quantity and price per piece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C592435E-F9C2-C641-8303-2C5F4395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795" y="2606040"/>
            <a:ext cx="1984008" cy="36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3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/>
              <a:t>Activity 1: Record a sale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19" y="1639393"/>
            <a:ext cx="7068833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8 of 9: Tap to record the item as sold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40139AB-6287-E94A-B275-307B3493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155" y="2614676"/>
            <a:ext cx="2013985" cy="36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Goldozi</a:t>
            </a:r>
            <a:r>
              <a:rPr lang="en-US" dirty="0"/>
              <a:t>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138766"/>
            <a:ext cx="7222707" cy="4719232"/>
          </a:xfrm>
        </p:spPr>
        <p:txBody>
          <a:bodyPr>
            <a:normAutofit/>
          </a:bodyPr>
          <a:lstStyle/>
          <a:p>
            <a:r>
              <a:rPr lang="en" sz="2800" dirty="0"/>
              <a:t>Over the course of the Goldozi Certificate Training Course, you will learn how to use the Goldozi app to: </a:t>
            </a:r>
          </a:p>
          <a:p>
            <a:endParaRPr lang="en" sz="28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Manage sales to customers (Phase 1)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Learn and reinforce skills (Phase 1)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Show products to customers (Phase 2)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sz="2800" dirty="0"/>
              <a:t>Manage an inventory (Phase 2) </a:t>
            </a:r>
          </a:p>
          <a:p>
            <a:endParaRPr lang="en" sz="28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4AB2EB-9D68-214D-88C2-008D9D215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121" y="2623132"/>
            <a:ext cx="1996522" cy="367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95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/>
              <a:t>Activity 1: Record a sale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686" y="1639393"/>
            <a:ext cx="5463313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9 of 9: Tap </a:t>
            </a:r>
            <a:r>
              <a:rPr lang="en" sz="2800" b="1" dirty="0"/>
              <a:t>&gt;SAVE 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258D212-68C8-A148-9FB1-0D017F51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494" y="2621280"/>
            <a:ext cx="199368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08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8770-C197-714A-A90A-97C68F0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Activities 1-3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0094B-AE62-DA4E-B0E6-5CFE9C49C0D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811765"/>
            <a:ext cx="3049705" cy="1062425"/>
          </a:xfrm>
        </p:spPr>
        <p:txBody>
          <a:bodyPr/>
          <a:lstStyle/>
          <a:p>
            <a:pPr algn="ctr"/>
            <a:r>
              <a:rPr lang="en-US" dirty="0"/>
              <a:t>Learn how to record a sale.</a:t>
            </a:r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50207-44B6-2D43-BB6D-411A38E2BD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44117" y="4811767"/>
            <a:ext cx="3067297" cy="1062422"/>
          </a:xfrm>
        </p:spPr>
        <p:txBody>
          <a:bodyPr/>
          <a:lstStyle/>
          <a:p>
            <a:pPr algn="ctr"/>
            <a:r>
              <a:rPr lang="en-US" dirty="0"/>
              <a:t>Learn how to mark an item as delivered.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F397E-7DBD-A447-8FE1-20D29F67D50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30553" y="4811765"/>
            <a:ext cx="3067563" cy="1062422"/>
          </a:xfrm>
        </p:spPr>
        <p:txBody>
          <a:bodyPr/>
          <a:lstStyle/>
          <a:p>
            <a:pPr algn="ctr"/>
            <a:r>
              <a:rPr lang="en" dirty="0"/>
              <a:t>Learn how to record a payment or a partial payment. </a:t>
            </a:r>
            <a:endParaRPr lang="en-US" dirty="0"/>
          </a:p>
        </p:txBody>
      </p:sp>
      <p:pic>
        <p:nvPicPr>
          <p:cNvPr id="24" name="Picture Placeholder 23" descr="A close up of a logo&#13;&#10;&#13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2B68F177-B976-0F4B-A10A-C7C0F5CE4EB0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25130" b="25130"/>
          <a:stretch>
            <a:fillRect/>
          </a:stretch>
        </p:blipFill>
        <p:spPr>
          <a:xfrm>
            <a:off x="7230677" y="3216395"/>
            <a:ext cx="3063505" cy="1524000"/>
          </a:xfrm>
        </p:spPr>
      </p:pic>
      <p:pic>
        <p:nvPicPr>
          <p:cNvPr id="7" name="Picture Placeholder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BA5241A8-AD92-604A-95AE-0FB53C0B1F2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25013" b="25013"/>
          <a:stretch>
            <a:fillRect/>
          </a:stretch>
        </p:blipFill>
        <p:spPr>
          <a:xfrm>
            <a:off x="680318" y="3216395"/>
            <a:ext cx="3049705" cy="1524000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F341B6F-A431-D04B-92A3-F752B28AD0AE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5"/>
          <a:srcRect t="25130" b="25130"/>
          <a:stretch>
            <a:fillRect/>
          </a:stretch>
        </p:blipFill>
        <p:spPr>
          <a:xfrm>
            <a:off x="3948730" y="3216395"/>
            <a:ext cx="3063240" cy="1524000"/>
          </a:xfrm>
        </p:spPr>
      </p:pic>
    </p:spTree>
    <p:extLst>
      <p:ext uri="{BB962C8B-B14F-4D97-AF65-F5344CB8AC3E}">
        <p14:creationId xmlns:p14="http://schemas.microsoft.com/office/powerpoint/2010/main" val="2403829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2: Mark an item as delivered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16828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1 of 2: To record an item as delivered, tap </a:t>
            </a:r>
            <a:r>
              <a:rPr lang="en" sz="2800" b="1" dirty="0"/>
              <a:t>&gt;Delivery signature 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007C4CD-3FDB-B145-B970-83FF9500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60" y="2626101"/>
            <a:ext cx="1954330" cy="35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31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2: Mark an item as delivered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30544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2 of 2: Ask your customer to sign the screen and tap </a:t>
            </a:r>
            <a:r>
              <a:rPr lang="en" sz="2800" b="1" dirty="0"/>
              <a:t>&gt;ACCEPT </a:t>
            </a:r>
            <a:r>
              <a:rPr lang="en" sz="2800" dirty="0"/>
              <a:t>to save their signature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6786283-6B9E-434F-A7D9-6B66F780D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60" y="2621279"/>
            <a:ext cx="1958400" cy="359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46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8770-C197-714A-A90A-97C68F0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Activities 1-3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0094B-AE62-DA4E-B0E6-5CFE9C49C0D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796266"/>
            <a:ext cx="3049705" cy="1062425"/>
          </a:xfrm>
        </p:spPr>
        <p:txBody>
          <a:bodyPr/>
          <a:lstStyle/>
          <a:p>
            <a:pPr algn="ctr"/>
            <a:r>
              <a:rPr lang="en-US" dirty="0"/>
              <a:t>Learn how to record a sale.</a:t>
            </a:r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50207-44B6-2D43-BB6D-411A38E2BD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44117" y="4796268"/>
            <a:ext cx="3067297" cy="1062422"/>
          </a:xfrm>
        </p:spPr>
        <p:txBody>
          <a:bodyPr/>
          <a:lstStyle/>
          <a:p>
            <a:pPr algn="ctr"/>
            <a:r>
              <a:rPr lang="en-US" dirty="0"/>
              <a:t>Learn how to mark an item as delivered.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F397E-7DBD-A447-8FE1-20D29F67D50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30553" y="4796266"/>
            <a:ext cx="3067563" cy="1062422"/>
          </a:xfrm>
        </p:spPr>
        <p:txBody>
          <a:bodyPr/>
          <a:lstStyle/>
          <a:p>
            <a:pPr algn="ctr"/>
            <a:r>
              <a:rPr lang="en" dirty="0"/>
              <a:t>Learn how to record a payment or a partial payment. </a:t>
            </a:r>
            <a:endParaRPr lang="en-US" dirty="0"/>
          </a:p>
        </p:txBody>
      </p:sp>
      <p:pic>
        <p:nvPicPr>
          <p:cNvPr id="7" name="Picture Placeholder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BA5241A8-AD92-604A-95AE-0FB53C0B1F2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25013" b="25013"/>
          <a:stretch>
            <a:fillRect/>
          </a:stretch>
        </p:blipFill>
        <p:spPr>
          <a:xfrm>
            <a:off x="680318" y="3226081"/>
            <a:ext cx="3049705" cy="1524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E0C8EF3-DB92-3849-9DB1-D9301DCBFF1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25130" b="25130"/>
          <a:stretch>
            <a:fillRect/>
          </a:stretch>
        </p:blipFill>
        <p:spPr>
          <a:xfrm>
            <a:off x="3948730" y="3226081"/>
            <a:ext cx="3063240" cy="1524000"/>
          </a:xfrm>
        </p:spPr>
      </p:pic>
      <p:pic>
        <p:nvPicPr>
          <p:cNvPr id="15" name="Picture Placeholder 1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685B657-2248-1A41-8B9E-6FCA4B7FB952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t="25130" b="25130"/>
          <a:stretch>
            <a:fillRect/>
          </a:stretch>
        </p:blipFill>
        <p:spPr>
          <a:xfrm>
            <a:off x="7230677" y="3226081"/>
            <a:ext cx="3063505" cy="1524000"/>
          </a:xfrm>
        </p:spPr>
      </p:pic>
    </p:spTree>
    <p:extLst>
      <p:ext uri="{BB962C8B-B14F-4D97-AF65-F5344CB8AC3E}">
        <p14:creationId xmlns:p14="http://schemas.microsoft.com/office/powerpoint/2010/main" val="86722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3: Record a payment or a partial payment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5415679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1 of 4: Tap </a:t>
            </a:r>
            <a:r>
              <a:rPr lang="en" sz="2800" b="1" dirty="0"/>
              <a:t>&gt;Add payment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C57ECD-84BE-E944-9BB2-996EDB48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151" y="2615306"/>
            <a:ext cx="2019600" cy="358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66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3: Record a payment or a partial payment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1639393"/>
            <a:ext cx="6924439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2 of 4: Tap </a:t>
            </a:r>
            <a:r>
              <a:rPr lang="en" sz="2800" b="1" dirty="0"/>
              <a:t>&gt;P</a:t>
            </a:r>
            <a:r>
              <a:rPr lang="de-DE" sz="2800" b="1" dirty="0"/>
              <a:t>a</a:t>
            </a:r>
            <a:r>
              <a:rPr lang="en" sz="2800" b="1" dirty="0" err="1"/>
              <a:t>yment</a:t>
            </a:r>
            <a:r>
              <a:rPr lang="en" sz="2800" b="1" dirty="0"/>
              <a:t> amount </a:t>
            </a:r>
            <a:r>
              <a:rPr lang="en" sz="2800" dirty="0"/>
              <a:t>and record the amount that has been paid </a:t>
            </a:r>
            <a:endParaRPr lang="en-US" sz="2800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1D34E18-0DB2-D343-B4C4-843162F48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644" y="2615301"/>
            <a:ext cx="2011107" cy="35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05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3: Record a payment or a partial payment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677204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3 of 4: Tap to record the date of the payment</a:t>
            </a:r>
            <a:endParaRPr lang="en-US" sz="2800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447678F7-EB30-BF48-BAFD-F6EF05004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196" y="2615301"/>
            <a:ext cx="2012274" cy="35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61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3: Record a payment or a partial payment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5415679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4 of 4: Tap </a:t>
            </a:r>
            <a:r>
              <a:rPr lang="de-DE" sz="2800" b="1" dirty="0"/>
              <a:t>&gt;SAVE 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755EC94-D5C1-B54E-AD5F-D352193CB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461" y="2615301"/>
            <a:ext cx="1992925" cy="35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04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8770-C197-714A-A90A-97C68F0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Activities 4-6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0094B-AE62-DA4E-B0E6-5CFE9C49C0D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765274"/>
            <a:ext cx="3049705" cy="1062425"/>
          </a:xfrm>
        </p:spPr>
        <p:txBody>
          <a:bodyPr/>
          <a:lstStyle/>
          <a:p>
            <a:pPr algn="ctr"/>
            <a:r>
              <a:rPr lang="en" dirty="0"/>
              <a:t>Learn how to add another item to a sale.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50207-44B6-2D43-BB6D-411A38E2BD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44117" y="4811779"/>
            <a:ext cx="3067297" cy="1062422"/>
          </a:xfrm>
        </p:spPr>
        <p:txBody>
          <a:bodyPr/>
          <a:lstStyle/>
          <a:p>
            <a:pPr algn="ctr"/>
            <a:r>
              <a:rPr lang="en-US" dirty="0"/>
              <a:t>Learn how to add order notes.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F397E-7DBD-A447-8FE1-20D29F67D50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30553" y="4811768"/>
            <a:ext cx="3067563" cy="1062422"/>
          </a:xfrm>
        </p:spPr>
        <p:txBody>
          <a:bodyPr/>
          <a:lstStyle/>
          <a:p>
            <a:pPr algn="ctr"/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-order. </a:t>
            </a:r>
            <a:endParaRPr lang="en-US" dirty="0"/>
          </a:p>
        </p:txBody>
      </p:sp>
      <p:pic>
        <p:nvPicPr>
          <p:cNvPr id="15" name="Picture Placeholder 14" descr="A close up of a logo&#13;&#10;&#13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8E7BDA5-427F-DC4B-836B-6C5C6D1C824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25130" b="25130"/>
          <a:stretch>
            <a:fillRect/>
          </a:stretch>
        </p:blipFill>
        <p:spPr>
          <a:xfrm>
            <a:off x="3945470" y="3228018"/>
            <a:ext cx="3063240" cy="1524000"/>
          </a:xfrm>
        </p:spPr>
      </p:pic>
      <p:pic>
        <p:nvPicPr>
          <p:cNvPr id="21" name="Picture Placeholder 20">
            <a:hlinkClick r:id="rId4" action="ppaction://hlinksldjump"/>
            <a:extLst>
              <a:ext uri="{FF2B5EF4-FFF2-40B4-BE49-F238E27FC236}">
                <a16:creationId xmlns:a16="http://schemas.microsoft.com/office/drawing/2014/main" id="{64C326FA-681B-D048-B866-EC1B61682CB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t="25130" b="25130"/>
          <a:stretch>
            <a:fillRect/>
          </a:stretch>
        </p:blipFill>
        <p:spPr>
          <a:xfrm>
            <a:off x="7230677" y="3228018"/>
            <a:ext cx="3063505" cy="1524000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7ED913B-2D18-C74B-8B76-070CA581643E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/>
          <a:srcRect t="25013" b="25013"/>
          <a:stretch>
            <a:fillRect/>
          </a:stretch>
        </p:blipFill>
        <p:spPr>
          <a:xfrm>
            <a:off x="680318" y="3228018"/>
            <a:ext cx="3049705" cy="1524000"/>
          </a:xfrm>
        </p:spPr>
      </p:pic>
    </p:spTree>
    <p:extLst>
      <p:ext uri="{BB962C8B-B14F-4D97-AF65-F5344CB8AC3E}">
        <p14:creationId xmlns:p14="http://schemas.microsoft.com/office/powerpoint/2010/main" val="266098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2278" y="3071411"/>
            <a:ext cx="9613860" cy="1090788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Purpose of Goldozi App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4204121"/>
            <a:ext cx="10149840" cy="2343635"/>
          </a:xfrm>
        </p:spPr>
        <p:txBody>
          <a:bodyPr>
            <a:noAutofit/>
          </a:bodyPr>
          <a:lstStyle/>
          <a:p>
            <a:pPr algn="l"/>
            <a:r>
              <a:rPr lang="en" sz="2200" dirty="0"/>
              <a:t> The purpose of the </a:t>
            </a:r>
            <a:r>
              <a:rPr lang="en" sz="2200" dirty="0" err="1"/>
              <a:t>Goldozi</a:t>
            </a:r>
            <a:r>
              <a:rPr lang="en" sz="2200" dirty="0"/>
              <a:t> App is to help you manage and increase your sales</a:t>
            </a:r>
          </a:p>
          <a:p>
            <a:pPr algn="l"/>
            <a:r>
              <a:rPr lang="en" sz="2200" dirty="0"/>
              <a:t> 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r>
              <a:rPr lang="en-US" sz="2200" dirty="0"/>
              <a:t>O</a:t>
            </a:r>
            <a:r>
              <a:rPr lang="en" sz="2200" dirty="0"/>
              <a:t>rganizing                Managing                 Tracking                  Sales</a:t>
            </a:r>
          </a:p>
          <a:p>
            <a:pPr algn="l"/>
            <a:endParaRPr lang="en" sz="2200" dirty="0"/>
          </a:p>
          <a:p>
            <a:pPr algn="l"/>
            <a:r>
              <a:rPr lang="en" sz="2200" dirty="0"/>
              <a:t>  </a:t>
            </a:r>
            <a:endParaRPr lang="en-US" sz="2200" dirty="0"/>
          </a:p>
        </p:txBody>
      </p:sp>
      <p:sp>
        <p:nvSpPr>
          <p:cNvPr id="4" name="Rectangle 3" descr="Tag"/>
          <p:cNvSpPr/>
          <p:nvPr/>
        </p:nvSpPr>
        <p:spPr>
          <a:xfrm>
            <a:off x="3587590" y="4816369"/>
            <a:ext cx="1237105" cy="831507"/>
          </a:xfrm>
          <a:prstGeom prst="rect">
            <a:avLst/>
          </a:prstGeom>
          <a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  <a:effectLst>
            <a:glow rad="127000">
              <a:schemeClr val="accent5">
                <a:lumMod val="75000"/>
              </a:schemeClr>
            </a:glow>
          </a:effectLst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-8031992"/>
              <a:satOff val="1435"/>
              <a:lumOff val="-3137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Rectangle 4" descr="Upward trend"/>
          <p:cNvSpPr/>
          <p:nvPr/>
        </p:nvSpPr>
        <p:spPr>
          <a:xfrm>
            <a:off x="8565714" y="4816369"/>
            <a:ext cx="1005605" cy="930066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Rectangle 5" descr="Checklist"/>
          <p:cNvSpPr/>
          <p:nvPr/>
        </p:nvSpPr>
        <p:spPr>
          <a:xfrm>
            <a:off x="1111686" y="4816369"/>
            <a:ext cx="1028018" cy="789390"/>
          </a:xfrm>
          <a:prstGeom prst="rect">
            <a:avLst/>
          </a:prstGeom>
          <a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 descr="Play"/>
          <p:cNvSpPr/>
          <p:nvPr/>
        </p:nvSpPr>
        <p:spPr>
          <a:xfrm>
            <a:off x="6170773" y="4816369"/>
            <a:ext cx="1063986" cy="856350"/>
          </a:xfrm>
          <a:prstGeom prst="rect">
            <a:avLst/>
          </a:prstGeom>
          <a:blipFill>
            <a:blip r:embed="rId8">
              <a:duotone>
                <a:prstClr val="black"/>
                <a:srgbClr val="00B0F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PencilSketch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5">
              <a:hueOff val="-16063984"/>
              <a:satOff val="2870"/>
              <a:lumOff val="-6275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066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4: Add another item to a sale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687872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Tap </a:t>
            </a:r>
            <a:r>
              <a:rPr lang="en" sz="2800" b="1" dirty="0"/>
              <a:t>&gt;Add Item </a:t>
            </a:r>
            <a:r>
              <a:rPr lang="en" sz="2800" dirty="0"/>
              <a:t>and repeat steps 3-9 in </a:t>
            </a:r>
            <a:r>
              <a:rPr lang="en" sz="2800" dirty="0">
                <a:solidFill>
                  <a:srgbClr val="FFFFFD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Activity 1</a:t>
            </a:r>
            <a:r>
              <a:rPr lang="en" sz="2800" dirty="0"/>
              <a:t> 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0111FFE-05D2-0641-A4D9-450AE252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033" y="2615301"/>
            <a:ext cx="2002599" cy="35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8770-C197-714A-A90A-97C68F0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Activities 4-6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0094B-AE62-DA4E-B0E6-5CFE9C49C0D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765274"/>
            <a:ext cx="3049705" cy="1062425"/>
          </a:xfrm>
        </p:spPr>
        <p:txBody>
          <a:bodyPr/>
          <a:lstStyle/>
          <a:p>
            <a:pPr algn="ctr"/>
            <a:r>
              <a:rPr lang="en" dirty="0"/>
              <a:t>Learn how to add another item to a sale.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50207-44B6-2D43-BB6D-411A38E2BD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44117" y="4811779"/>
            <a:ext cx="3067297" cy="1062422"/>
          </a:xfrm>
        </p:spPr>
        <p:txBody>
          <a:bodyPr/>
          <a:lstStyle/>
          <a:p>
            <a:pPr algn="ctr"/>
            <a:r>
              <a:rPr lang="en-US" dirty="0"/>
              <a:t>Learn how to add order notes.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F397E-7DBD-A447-8FE1-20D29F67D50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30553" y="4811768"/>
            <a:ext cx="3067563" cy="1062422"/>
          </a:xfrm>
        </p:spPr>
        <p:txBody>
          <a:bodyPr/>
          <a:lstStyle/>
          <a:p>
            <a:pPr algn="ctr"/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-order. </a:t>
            </a:r>
            <a:endParaRPr lang="en-US" dirty="0"/>
          </a:p>
        </p:txBody>
      </p:sp>
      <p:pic>
        <p:nvPicPr>
          <p:cNvPr id="21" name="Picture Placeholder 20">
            <a:hlinkClick r:id="rId2" action="ppaction://hlinksldjump"/>
            <a:extLst>
              <a:ext uri="{FF2B5EF4-FFF2-40B4-BE49-F238E27FC236}">
                <a16:creationId xmlns:a16="http://schemas.microsoft.com/office/drawing/2014/main" id="{64C326FA-681B-D048-B866-EC1B61682CB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25130" b="25130"/>
          <a:stretch>
            <a:fillRect/>
          </a:stretch>
        </p:blipFill>
        <p:spPr>
          <a:xfrm>
            <a:off x="7230677" y="3216396"/>
            <a:ext cx="3063505" cy="1524000"/>
          </a:xfrm>
        </p:spPr>
      </p:pic>
      <p:pic>
        <p:nvPicPr>
          <p:cNvPr id="9" name="Picture Placeholder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A3B62CDC-AE22-C240-A686-CDDEBCD38C8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25013" b="25013"/>
          <a:stretch>
            <a:fillRect/>
          </a:stretch>
        </p:blipFill>
        <p:spPr>
          <a:xfrm>
            <a:off x="680318" y="3216396"/>
            <a:ext cx="3049705" cy="1524000"/>
          </a:xfrm>
        </p:spPr>
      </p:pic>
      <p:pic>
        <p:nvPicPr>
          <p:cNvPr id="14" name="Picture Placeholder 1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7616EC6-1181-8447-8A1B-05E4B5E267E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5"/>
          <a:srcRect t="25130" b="25130"/>
          <a:stretch>
            <a:fillRect/>
          </a:stretch>
        </p:blipFill>
        <p:spPr>
          <a:xfrm>
            <a:off x="3945470" y="3216396"/>
            <a:ext cx="3063240" cy="1524000"/>
          </a:xfrm>
        </p:spPr>
      </p:pic>
    </p:spTree>
    <p:extLst>
      <p:ext uri="{BB962C8B-B14F-4D97-AF65-F5344CB8AC3E}">
        <p14:creationId xmlns:p14="http://schemas.microsoft.com/office/powerpoint/2010/main" val="2560939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5: Add order notes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508435" cy="5023833"/>
          </a:xfrm>
        </p:spPr>
        <p:txBody>
          <a:bodyPr>
            <a:normAutofit/>
          </a:bodyPr>
          <a:lstStyle/>
          <a:p>
            <a:r>
              <a:rPr lang="en" sz="2800" dirty="0"/>
              <a:t>Option 1: To type order notes, tap </a:t>
            </a:r>
            <a:r>
              <a:rPr lang="en" sz="2800" b="1" dirty="0"/>
              <a:t>&gt;Order notes </a:t>
            </a:r>
            <a:endParaRPr lang="en-US" sz="28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FB849E1-015D-694B-BEB6-DC89B9767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975" y="2622253"/>
            <a:ext cx="1986536" cy="35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9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5: Add order notes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335920" cy="5023833"/>
          </a:xfrm>
        </p:spPr>
        <p:txBody>
          <a:bodyPr>
            <a:normAutofit/>
          </a:bodyPr>
          <a:lstStyle/>
          <a:p>
            <a:r>
              <a:rPr lang="en" sz="2800" dirty="0"/>
              <a:t>Option 2: To record a voice note, tap the microphone</a:t>
            </a:r>
            <a:endParaRPr lang="en-US" sz="28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7DA8550-6754-9B4D-A8D5-876A8A81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360" y="2627630"/>
            <a:ext cx="2012274" cy="35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4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8770-C197-714A-A90A-97C68F0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Activities 4-6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0094B-AE62-DA4E-B0E6-5CFE9C49C0D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765274"/>
            <a:ext cx="3049705" cy="1062425"/>
          </a:xfrm>
        </p:spPr>
        <p:txBody>
          <a:bodyPr/>
          <a:lstStyle/>
          <a:p>
            <a:pPr algn="ctr"/>
            <a:r>
              <a:rPr lang="en" dirty="0"/>
              <a:t>Learn how to add another item to a sale.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50207-44B6-2D43-BB6D-411A38E2BD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44117" y="4811779"/>
            <a:ext cx="3067297" cy="1062422"/>
          </a:xfrm>
        </p:spPr>
        <p:txBody>
          <a:bodyPr/>
          <a:lstStyle/>
          <a:p>
            <a:pPr algn="ctr"/>
            <a:r>
              <a:rPr lang="en-US" dirty="0"/>
              <a:t>Learn how to add order notes.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F397E-7DBD-A447-8FE1-20D29F67D50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30553" y="4811768"/>
            <a:ext cx="3067563" cy="1062422"/>
          </a:xfrm>
        </p:spPr>
        <p:txBody>
          <a:bodyPr/>
          <a:lstStyle/>
          <a:p>
            <a:pPr algn="ctr"/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-order. </a:t>
            </a:r>
            <a:endParaRPr lang="en-US" dirty="0"/>
          </a:p>
        </p:txBody>
      </p:sp>
      <p:pic>
        <p:nvPicPr>
          <p:cNvPr id="15" name="Picture Placeholder 14" descr="A close up of a logo&#13;&#10;&#13;&#10;Description automatically generated">
            <a:hlinkClick r:id="rId2" action="ppaction://hlinksldjump"/>
            <a:extLst>
              <a:ext uri="{FF2B5EF4-FFF2-40B4-BE49-F238E27FC236}">
                <a16:creationId xmlns:a16="http://schemas.microsoft.com/office/drawing/2014/main" id="{D8E7BDA5-427F-DC4B-836B-6C5C6D1C8248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25130" b="25130"/>
          <a:stretch>
            <a:fillRect/>
          </a:stretch>
        </p:blipFill>
        <p:spPr>
          <a:xfrm>
            <a:off x="3945470" y="3233825"/>
            <a:ext cx="3063240" cy="1524000"/>
          </a:xfrm>
        </p:spPr>
      </p:pic>
      <p:pic>
        <p:nvPicPr>
          <p:cNvPr id="9" name="Picture Placeholder 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42876BA4-753E-E449-9E49-F24ACC24DE2D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25013" b="25013"/>
          <a:stretch>
            <a:fillRect/>
          </a:stretch>
        </p:blipFill>
        <p:spPr>
          <a:xfrm>
            <a:off x="680318" y="3233825"/>
            <a:ext cx="3049705" cy="1524000"/>
          </a:xfrm>
        </p:spPr>
      </p:pic>
      <p:pic>
        <p:nvPicPr>
          <p:cNvPr id="19" name="Picture Placeholder 18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BE39FDFA-C3D3-2942-8F8F-343F5AC7C532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t="25130" b="25130"/>
          <a:stretch>
            <a:fillRect/>
          </a:stretch>
        </p:blipFill>
        <p:spPr>
          <a:xfrm>
            <a:off x="7230677" y="3233825"/>
            <a:ext cx="3063505" cy="1524000"/>
          </a:xfrm>
        </p:spPr>
      </p:pic>
    </p:spTree>
    <p:extLst>
      <p:ext uri="{BB962C8B-B14F-4D97-AF65-F5344CB8AC3E}">
        <p14:creationId xmlns:p14="http://schemas.microsoft.com/office/powerpoint/2010/main" val="4136005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Activity 6: Record a pre-order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6177680" cy="5023833"/>
          </a:xfrm>
        </p:spPr>
        <p:txBody>
          <a:bodyPr>
            <a:normAutofit/>
          </a:bodyPr>
          <a:lstStyle/>
          <a:p>
            <a:r>
              <a:rPr lang="en" sz="2800" dirty="0"/>
              <a:t>Step 1 of 9: Log into the </a:t>
            </a:r>
            <a:r>
              <a:rPr lang="en" sz="2800" dirty="0" err="1"/>
              <a:t>Goldozi</a:t>
            </a:r>
            <a:r>
              <a:rPr lang="en" sz="2800" dirty="0"/>
              <a:t> app</a:t>
            </a:r>
            <a:endParaRPr lang="en-US" sz="24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4" y="2270760"/>
            <a:ext cx="2149443" cy="4337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6" name="Picture 1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85CE7709-01E0-AD47-A7A2-928FE252A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59" y="2615300"/>
            <a:ext cx="1957901" cy="360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Activity 6: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5415679" cy="5023833"/>
          </a:xfrm>
        </p:spPr>
        <p:txBody>
          <a:bodyPr>
            <a:normAutofit/>
          </a:bodyPr>
          <a:lstStyle/>
          <a:p>
            <a:r>
              <a:rPr lang="en" sz="2800" dirty="0"/>
              <a:t>Step 2 of 9: T</a:t>
            </a:r>
            <a:r>
              <a:rPr lang="de-DE" sz="2800" dirty="0" err="1"/>
              <a:t>ap</a:t>
            </a:r>
            <a:r>
              <a:rPr lang="de-DE" sz="2800" dirty="0"/>
              <a:t> </a:t>
            </a:r>
            <a:r>
              <a:rPr lang="de-DE" sz="2800" b="1" dirty="0"/>
              <a:t>&gt;</a:t>
            </a:r>
            <a:r>
              <a:rPr lang="de-DE" sz="2800" b="1" dirty="0" err="1"/>
              <a:t>Record</a:t>
            </a:r>
            <a:r>
              <a:rPr lang="de-DE" sz="2800" b="1" dirty="0"/>
              <a:t> </a:t>
            </a:r>
            <a:r>
              <a:rPr lang="de-DE" sz="2800" b="1" dirty="0" err="1"/>
              <a:t>Sale</a:t>
            </a:r>
            <a:endParaRPr lang="en-US" sz="24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B619F61-028F-EA43-A300-96A88F857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395" y="2626804"/>
            <a:ext cx="1980000" cy="360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913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6: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366400" cy="5023833"/>
          </a:xfrm>
        </p:spPr>
        <p:txBody>
          <a:bodyPr>
            <a:normAutofit/>
          </a:bodyPr>
          <a:lstStyle/>
          <a:p>
            <a:r>
              <a:rPr lang="en" sz="2800" dirty="0"/>
              <a:t>Step 3 of 9: Tap </a:t>
            </a:r>
            <a:r>
              <a:rPr lang="en" sz="2800" b="1" dirty="0"/>
              <a:t>&gt;Location </a:t>
            </a:r>
            <a:r>
              <a:rPr lang="en" sz="2800" dirty="0"/>
              <a:t>to select the correct location </a:t>
            </a:r>
            <a:endParaRPr lang="en-US" sz="24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7345D8D1-A27F-214F-A80D-4409B06D5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395" y="2615300"/>
            <a:ext cx="1983505" cy="360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68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6: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686" y="1639393"/>
            <a:ext cx="5463313" cy="5023833"/>
          </a:xfrm>
        </p:spPr>
        <p:txBody>
          <a:bodyPr>
            <a:normAutofit/>
          </a:bodyPr>
          <a:lstStyle/>
          <a:p>
            <a:r>
              <a:rPr lang="en" sz="2800" dirty="0"/>
              <a:t>Step 4 of 9: Tap </a:t>
            </a:r>
            <a:r>
              <a:rPr lang="de-DE" sz="2800" b="1" dirty="0"/>
              <a:t>&gt;Add Item</a:t>
            </a:r>
            <a:r>
              <a:rPr lang="en" sz="2800" b="1" dirty="0"/>
              <a:t> </a:t>
            </a:r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5B06614E-397C-3345-B651-F87FBCB4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20" y="2606040"/>
            <a:ext cx="1990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98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6: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27496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5 of 9: Tap to select the entrepreneur who created the item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34B6FED-5619-FB42-9E0D-C4E2BA49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377" y="2595880"/>
            <a:ext cx="1998000" cy="365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73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2402237"/>
            <a:ext cx="6968027" cy="4103170"/>
          </a:xfrm>
        </p:spPr>
        <p:txBody>
          <a:bodyPr>
            <a:normAutofit lnSpcReduction="10000"/>
          </a:bodyPr>
          <a:lstStyle/>
          <a:p>
            <a:endParaRPr lang="en" sz="2800" dirty="0"/>
          </a:p>
          <a:p>
            <a:r>
              <a:rPr lang="en" sz="2800" dirty="0"/>
              <a:t>The App will:</a:t>
            </a:r>
          </a:p>
          <a:p>
            <a:endParaRPr lang="e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Increase efficiency and accuracy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Save time and money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Reinforce knowledge learned from the GCP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Provide a refresher library of learning modules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endParaRPr lang="en" sz="2600" dirty="0"/>
          </a:p>
          <a:p>
            <a:endParaRPr lang="en" sz="28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Goldozi</a:t>
            </a:r>
            <a:r>
              <a:rPr lang="en-US" dirty="0"/>
              <a:t> App</a:t>
            </a: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727770-E5D4-0A47-B44F-13DB0BB03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61" y="2613109"/>
            <a:ext cx="1998000" cy="3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410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6: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6758866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6 of 9: Tap to select an item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4DCD454-CE2E-1F49-94A5-619B8AA17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435" y="2606391"/>
            <a:ext cx="2044465" cy="367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083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6: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24448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7 of 9: Tap to record the quantity and price per piece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C592435E-F9C2-C641-8303-2C5F4395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795" y="2606040"/>
            <a:ext cx="1984008" cy="36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506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6: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686" y="1639393"/>
            <a:ext cx="7414034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8 of 9: Tap to record the item as a pre-order, set the pre-order due date and a reminder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FFAAB3E-1E43-3D4D-BD86-07782FFC7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01" y="2622012"/>
            <a:ext cx="1985515" cy="362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24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6: </a:t>
            </a:r>
            <a:r>
              <a:rPr lang="de-DE" dirty="0" err="1"/>
              <a:t>Record</a:t>
            </a:r>
            <a:r>
              <a:rPr lang="de-DE" dirty="0"/>
              <a:t> a </a:t>
            </a:r>
            <a:r>
              <a:rPr lang="de-DE" dirty="0" err="1"/>
              <a:t>pre</a:t>
            </a:r>
            <a:r>
              <a:rPr lang="de-DE" dirty="0"/>
              <a:t>-order</a:t>
            </a:r>
            <a:r>
              <a:rPr lang="en" dirty="0"/>
              <a:t>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5415679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9 of 9: Tap </a:t>
            </a:r>
            <a:r>
              <a:rPr lang="en" sz="2800" b="1" dirty="0"/>
              <a:t>&gt;SAVE 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54D9628-8217-5645-8149-254CD69A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885" y="2621280"/>
            <a:ext cx="1999499" cy="36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662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8770-C197-714A-A90A-97C68F0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Activities 7-9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0094B-AE62-DA4E-B0E6-5CFE9C49C0D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796271"/>
            <a:ext cx="3049705" cy="1062425"/>
          </a:xfrm>
        </p:spPr>
        <p:txBody>
          <a:bodyPr/>
          <a:lstStyle/>
          <a:p>
            <a:pPr algn="ctr"/>
            <a:r>
              <a:rPr lang="en" dirty="0"/>
              <a:t>Learn how to find and edit a sale that you have recorded.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50207-44B6-2D43-BB6D-411A38E2BD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44117" y="4796274"/>
            <a:ext cx="3067297" cy="1062422"/>
          </a:xfrm>
        </p:spPr>
        <p:txBody>
          <a:bodyPr/>
          <a:lstStyle/>
          <a:p>
            <a:pPr algn="ctr"/>
            <a:r>
              <a:rPr lang="en" dirty="0"/>
              <a:t>Learn how to find and edit a pre-order that you have recorded.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F397E-7DBD-A447-8FE1-20D29F67D50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30553" y="4811772"/>
            <a:ext cx="3067563" cy="1062422"/>
          </a:xfrm>
        </p:spPr>
        <p:txBody>
          <a:bodyPr/>
          <a:lstStyle/>
          <a:p>
            <a:pPr algn="ctr"/>
            <a:r>
              <a:rPr lang="en" dirty="0"/>
              <a:t>Learn how to view due payments and record partial or full payments. </a:t>
            </a:r>
            <a:endParaRPr lang="en-US" dirty="0"/>
          </a:p>
        </p:txBody>
      </p:sp>
      <p:pic>
        <p:nvPicPr>
          <p:cNvPr id="19" name="Picture Placeholder 18">
            <a:hlinkClick r:id="rId2" action="ppaction://hlinksldjump"/>
            <a:extLst>
              <a:ext uri="{FF2B5EF4-FFF2-40B4-BE49-F238E27FC236}">
                <a16:creationId xmlns:a16="http://schemas.microsoft.com/office/drawing/2014/main" id="{2C72E3D8-7194-B74C-80BB-4E5C61C1DFA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25130" b="25130"/>
          <a:stretch>
            <a:fillRect/>
          </a:stretch>
        </p:blipFill>
        <p:spPr>
          <a:xfrm>
            <a:off x="3945470" y="3228022"/>
            <a:ext cx="3063240" cy="1524000"/>
          </a:xfrm>
        </p:spPr>
      </p:pic>
      <p:pic>
        <p:nvPicPr>
          <p:cNvPr id="22" name="Picture Placeholder 21">
            <a:hlinkClick r:id="rId4" action="ppaction://hlinksldjump"/>
            <a:extLst>
              <a:ext uri="{FF2B5EF4-FFF2-40B4-BE49-F238E27FC236}">
                <a16:creationId xmlns:a16="http://schemas.microsoft.com/office/drawing/2014/main" id="{75BC4D33-598A-C64F-A8AD-50291C132A64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t="25130" b="25130"/>
          <a:stretch>
            <a:fillRect/>
          </a:stretch>
        </p:blipFill>
        <p:spPr>
          <a:xfrm>
            <a:off x="7230677" y="3228022"/>
            <a:ext cx="3063505" cy="1524000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06D4516-B8DF-B44E-AECB-F1A193385C9C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/>
          <a:srcRect t="25013" b="25013"/>
          <a:stretch>
            <a:fillRect/>
          </a:stretch>
        </p:blipFill>
        <p:spPr>
          <a:xfrm>
            <a:off x="680318" y="3228022"/>
            <a:ext cx="3049705" cy="1524000"/>
          </a:xfrm>
        </p:spPr>
      </p:pic>
    </p:spTree>
    <p:extLst>
      <p:ext uri="{BB962C8B-B14F-4D97-AF65-F5344CB8AC3E}">
        <p14:creationId xmlns:p14="http://schemas.microsoft.com/office/powerpoint/2010/main" val="78583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7: Find and edit a sale that you have recorded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19" y="1639393"/>
            <a:ext cx="7084331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1 of 3: To find a sale, tap </a:t>
            </a:r>
            <a:r>
              <a:rPr lang="en" sz="2800" b="1" dirty="0"/>
              <a:t>&gt;All sales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E86FBFC-B4A8-984B-A02C-D437C919D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60" y="2616141"/>
            <a:ext cx="1957900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543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7: Find and edit a sale that you have recorded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682086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2 of 3: To filter sales, tap </a:t>
            </a:r>
            <a:r>
              <a:rPr lang="en" sz="2800" b="1" dirty="0"/>
              <a:t>&gt;Sort by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930B99B-ED2B-2443-BAC0-FFB8458DE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155" y="2629581"/>
            <a:ext cx="2029225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181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7: Find and edit a sale that you have recorded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6360560" cy="5023833"/>
          </a:xfrm>
        </p:spPr>
        <p:txBody>
          <a:bodyPr>
            <a:normAutofit/>
          </a:bodyPr>
          <a:lstStyle/>
          <a:p>
            <a:r>
              <a:rPr lang="en" sz="2800" dirty="0"/>
              <a:t>Step 3 of 3: To edit a sale, tap it</a:t>
            </a:r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AAEC1B8-D19D-F44E-A488-526FEFDEC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366" y="2614341"/>
            <a:ext cx="1995774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62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8770-C197-714A-A90A-97C68F0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Activities 7-9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0094B-AE62-DA4E-B0E6-5CFE9C49C0D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796271"/>
            <a:ext cx="3049705" cy="1062425"/>
          </a:xfrm>
        </p:spPr>
        <p:txBody>
          <a:bodyPr/>
          <a:lstStyle/>
          <a:p>
            <a:pPr algn="ctr"/>
            <a:r>
              <a:rPr lang="en" dirty="0"/>
              <a:t>Learn how to find and edit a sale that you have recorded.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50207-44B6-2D43-BB6D-411A38E2BD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44117" y="4796274"/>
            <a:ext cx="3067297" cy="1062422"/>
          </a:xfrm>
        </p:spPr>
        <p:txBody>
          <a:bodyPr/>
          <a:lstStyle/>
          <a:p>
            <a:pPr algn="ctr"/>
            <a:r>
              <a:rPr lang="en" dirty="0"/>
              <a:t>Learn how to find and edit a pre-order that you have recorded.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F397E-7DBD-A447-8FE1-20D29F67D50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30553" y="4811772"/>
            <a:ext cx="3067563" cy="1062422"/>
          </a:xfrm>
        </p:spPr>
        <p:txBody>
          <a:bodyPr/>
          <a:lstStyle/>
          <a:p>
            <a:pPr algn="ctr"/>
            <a:r>
              <a:rPr lang="en" dirty="0"/>
              <a:t>Learn how to view due payments and record partial or full payments. </a:t>
            </a:r>
            <a:endParaRPr lang="en-US" dirty="0"/>
          </a:p>
        </p:txBody>
      </p:sp>
      <p:pic>
        <p:nvPicPr>
          <p:cNvPr id="22" name="Picture Placeholder 21">
            <a:hlinkClick r:id="rId2" action="ppaction://hlinksldjump"/>
            <a:extLst>
              <a:ext uri="{FF2B5EF4-FFF2-40B4-BE49-F238E27FC236}">
                <a16:creationId xmlns:a16="http://schemas.microsoft.com/office/drawing/2014/main" id="{75BC4D33-598A-C64F-A8AD-50291C132A64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25130" b="25130"/>
          <a:stretch>
            <a:fillRect/>
          </a:stretch>
        </p:blipFill>
        <p:spPr>
          <a:xfrm>
            <a:off x="7230677" y="3231894"/>
            <a:ext cx="3063505" cy="1524000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31481F4-5D01-5642-9841-8D6116385DF0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25013" b="25013"/>
          <a:stretch>
            <a:fillRect/>
          </a:stretch>
        </p:blipFill>
        <p:spPr>
          <a:xfrm>
            <a:off x="680318" y="3231894"/>
            <a:ext cx="3049705" cy="152400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E73464C-A750-284B-AAD6-D7370D22D02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5"/>
          <a:srcRect t="25130" b="25130"/>
          <a:stretch>
            <a:fillRect/>
          </a:stretch>
        </p:blipFill>
        <p:spPr>
          <a:xfrm>
            <a:off x="3945470" y="3231894"/>
            <a:ext cx="3063240" cy="1524000"/>
          </a:xfrm>
        </p:spPr>
      </p:pic>
    </p:spTree>
    <p:extLst>
      <p:ext uri="{BB962C8B-B14F-4D97-AF65-F5344CB8AC3E}">
        <p14:creationId xmlns:p14="http://schemas.microsoft.com/office/powerpoint/2010/main" val="2306350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8: Find and edit a pre-order that you have recorded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6519473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1 of 3: To find a pre-order, tap </a:t>
            </a:r>
            <a:r>
              <a:rPr lang="en" sz="2800" b="1" dirty="0"/>
              <a:t>&gt;Pre-orders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50A2FAA-1FDB-B44B-BBC6-AB831DD49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588" y="2629581"/>
            <a:ext cx="2019552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59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and Onboarding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045776"/>
            <a:ext cx="6825920" cy="3685254"/>
          </a:xfrm>
        </p:spPr>
        <p:txBody>
          <a:bodyPr/>
          <a:lstStyle/>
          <a:p>
            <a:r>
              <a:rPr lang="en" sz="3200" dirty="0"/>
              <a:t>Lesson 1: App installation and onboarding</a:t>
            </a:r>
          </a:p>
          <a:p>
            <a:endParaRPr lang="en" dirty="0"/>
          </a:p>
          <a:p>
            <a:r>
              <a:rPr lang="en" sz="2400" dirty="0"/>
              <a:t>Lesson 2: Managing sales to customers</a:t>
            </a:r>
          </a:p>
          <a:p>
            <a:endParaRPr lang="en" sz="2400" dirty="0"/>
          </a:p>
          <a:p>
            <a:r>
              <a:rPr lang="en" sz="2400" dirty="0"/>
              <a:t>Lesson 3: Learning and reinforcing skills</a:t>
            </a:r>
            <a:endParaRPr lang="en-US" sz="24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D35312-9230-0540-9D85-712FA0AC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68" y="2623279"/>
            <a:ext cx="1998000" cy="365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436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8: Find and edit a pre-order that you have recorded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541304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2 of 3: To filter pre-orders, tap </a:t>
            </a:r>
            <a:r>
              <a:rPr lang="en" sz="2800" b="1" dirty="0"/>
              <a:t>&gt;Sort by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D859EF4-10CA-834C-8D3C-F4D1751F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941" y="2614341"/>
            <a:ext cx="2030439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765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8: Find and edit a pre-order that you have recorded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32068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3 of 3: To edit a pre-order, tap it</a:t>
            </a:r>
            <a:endParaRPr lang="en-US" sz="2800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C72C6E9-D36D-B241-B0B7-F2CC6BCD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818" y="2629581"/>
            <a:ext cx="2005510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221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8770-C197-714A-A90A-97C68F0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Activities 7-9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0094B-AE62-DA4E-B0E6-5CFE9C49C0D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796271"/>
            <a:ext cx="3049705" cy="1062425"/>
          </a:xfrm>
        </p:spPr>
        <p:txBody>
          <a:bodyPr/>
          <a:lstStyle/>
          <a:p>
            <a:pPr algn="ctr"/>
            <a:r>
              <a:rPr lang="en" dirty="0"/>
              <a:t>Learn how to find and edit a sale that you have recorded.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50207-44B6-2D43-BB6D-411A38E2BD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44117" y="4796274"/>
            <a:ext cx="3067297" cy="1062422"/>
          </a:xfrm>
        </p:spPr>
        <p:txBody>
          <a:bodyPr/>
          <a:lstStyle/>
          <a:p>
            <a:pPr algn="ctr"/>
            <a:r>
              <a:rPr lang="en" dirty="0"/>
              <a:t>Learn how to find and edit a pre-order that you have recorded.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F397E-7DBD-A447-8FE1-20D29F67D50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30553" y="4811772"/>
            <a:ext cx="3067563" cy="1062422"/>
          </a:xfrm>
        </p:spPr>
        <p:txBody>
          <a:bodyPr/>
          <a:lstStyle/>
          <a:p>
            <a:pPr algn="ctr"/>
            <a:r>
              <a:rPr lang="en" dirty="0"/>
              <a:t>Learn how to view due payments and record partial or full payments. 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E09163D-12B0-EB43-B72A-7483A7A19F6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25130" b="25130"/>
          <a:stretch>
            <a:fillRect/>
          </a:stretch>
        </p:blipFill>
        <p:spPr>
          <a:xfrm>
            <a:off x="3945470" y="3257083"/>
            <a:ext cx="3063240" cy="1524000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B7EF993-2493-5448-B736-6EC6288134FC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25130" b="25130"/>
          <a:stretch>
            <a:fillRect/>
          </a:stretch>
        </p:blipFill>
        <p:spPr>
          <a:xfrm>
            <a:off x="7230677" y="3257083"/>
            <a:ext cx="3063505" cy="1524000"/>
          </a:xfrm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314CC34-B09A-614F-994E-18A5E318021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25013" b="25013"/>
          <a:stretch>
            <a:fillRect/>
          </a:stretch>
        </p:blipFill>
        <p:spPr>
          <a:xfrm>
            <a:off x="680318" y="3257083"/>
            <a:ext cx="3049705" cy="1524000"/>
          </a:xfrm>
        </p:spPr>
      </p:pic>
    </p:spTree>
    <p:extLst>
      <p:ext uri="{BB962C8B-B14F-4D97-AF65-F5344CB8AC3E}">
        <p14:creationId xmlns:p14="http://schemas.microsoft.com/office/powerpoint/2010/main" val="9907765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9: View due payments and record partial or full payments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35116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1 of 7: To view payments that are due, tap </a:t>
            </a:r>
            <a:r>
              <a:rPr lang="en" sz="2800" b="1" dirty="0"/>
              <a:t>&gt;Payments due 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685DAD0-D489-1F43-906E-D2DF52C2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182" y="2614083"/>
            <a:ext cx="2008781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72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9: View due payments and record partial or full payments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35116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2 of 7: To filter payments that are due, tap </a:t>
            </a:r>
            <a:r>
              <a:rPr lang="en" sz="2800" b="1" dirty="0"/>
              <a:t>&gt;Sort by 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A1CDD78-7418-B24E-8672-39BCABD31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797" y="2629581"/>
            <a:ext cx="2019552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152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9: View due payments and record partial or full payments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35116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3 of 7: To record a payment or partial payment for an item, tap it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34F83DF-5D50-7042-8AFE-8AC622A1C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160" y="2615058"/>
            <a:ext cx="2009842" cy="362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505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9: View due payments and record partial or full payments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5415679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4 of 7: Tap </a:t>
            </a:r>
            <a:r>
              <a:rPr lang="en" sz="2800" b="1" dirty="0"/>
              <a:t>&gt;Add payment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4C57ECD-84BE-E944-9BB2-996EDB489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151" y="2615306"/>
            <a:ext cx="2019600" cy="358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487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9: View due payments and record partial or full payments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1639393"/>
            <a:ext cx="6924439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5 of 7: Tap </a:t>
            </a:r>
            <a:r>
              <a:rPr lang="en" sz="2800" b="1" dirty="0"/>
              <a:t>&gt;P</a:t>
            </a:r>
            <a:r>
              <a:rPr lang="de-DE" sz="2800" b="1" dirty="0"/>
              <a:t>a</a:t>
            </a:r>
            <a:r>
              <a:rPr lang="en" sz="2800" b="1" dirty="0" err="1"/>
              <a:t>yment</a:t>
            </a:r>
            <a:r>
              <a:rPr lang="en" sz="2800" b="1" dirty="0"/>
              <a:t> amount </a:t>
            </a:r>
            <a:r>
              <a:rPr lang="en" sz="2800" dirty="0"/>
              <a:t>and record the amount that has been paid </a:t>
            </a:r>
            <a:endParaRPr lang="en-US" sz="2800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31D34E18-0DB2-D343-B4C4-843162F48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644" y="2615301"/>
            <a:ext cx="2011107" cy="35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74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9: View due payments and record partial or full payments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6772040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6 of 7: Tap to record the date of the payment</a:t>
            </a:r>
            <a:endParaRPr lang="en-US" sz="2800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picture containing text, map&#13;&#10;&#13;&#10;Description automatically generated">
            <a:extLst>
              <a:ext uri="{FF2B5EF4-FFF2-40B4-BE49-F238E27FC236}">
                <a16:creationId xmlns:a16="http://schemas.microsoft.com/office/drawing/2014/main" id="{447678F7-EB30-BF48-BAFD-F6EF05004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196" y="2615301"/>
            <a:ext cx="2012274" cy="35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71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 9: View due payments and record partial or full payments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5415679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7 of 7: Tap </a:t>
            </a:r>
            <a:r>
              <a:rPr lang="de-DE" sz="2800" b="1" dirty="0"/>
              <a:t>&gt;SAVE 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755EC94-D5C1-B54E-AD5F-D352193CB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461" y="2615301"/>
            <a:ext cx="1992925" cy="35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95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Lesson 1: App Installation and Onboarding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092038"/>
            <a:ext cx="6925823" cy="4336472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endParaRPr lang="e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Setting up your smartphone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Installing the </a:t>
            </a:r>
            <a:r>
              <a:rPr lang="en" sz="2800" dirty="0" err="1"/>
              <a:t>Goldozi</a:t>
            </a:r>
            <a:r>
              <a:rPr lang="en" sz="2800" dirty="0"/>
              <a:t> </a:t>
            </a:r>
            <a:r>
              <a:rPr lang="en-US" sz="2800" dirty="0"/>
              <a:t>A</a:t>
            </a:r>
            <a:r>
              <a:rPr lang="en" sz="2800" dirty="0"/>
              <a:t>pp from the Google Play Store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2800" dirty="0"/>
              <a:t>Logging into the </a:t>
            </a:r>
            <a:r>
              <a:rPr lang="en" sz="2800" dirty="0" err="1"/>
              <a:t>Goldozi</a:t>
            </a:r>
            <a:r>
              <a:rPr lang="en" sz="2800" dirty="0"/>
              <a:t> App and keeping your password secure</a:t>
            </a:r>
          </a:p>
          <a:p>
            <a:endParaRPr lang="en-US" sz="28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D35312-9230-0540-9D85-712FA0AC6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168" y="2623279"/>
            <a:ext cx="1998000" cy="365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055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Learning and reinforcing skills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045776"/>
            <a:ext cx="6825920" cy="3685254"/>
          </a:xfrm>
        </p:spPr>
        <p:txBody>
          <a:bodyPr/>
          <a:lstStyle/>
          <a:p>
            <a:r>
              <a:rPr lang="en" sz="2400" dirty="0"/>
              <a:t>Lesson 1: App installation and onboarding</a:t>
            </a:r>
          </a:p>
          <a:p>
            <a:endParaRPr lang="en" dirty="0"/>
          </a:p>
          <a:p>
            <a:r>
              <a:rPr lang="en" sz="2400" dirty="0"/>
              <a:t>Lesson 2: Managing sales to customers</a:t>
            </a:r>
          </a:p>
          <a:p>
            <a:endParaRPr lang="en" sz="2400" dirty="0"/>
          </a:p>
          <a:p>
            <a:r>
              <a:rPr lang="en" sz="3200" dirty="0"/>
              <a:t>Lesson 3: Learning and reinforcing skills</a:t>
            </a:r>
            <a:endParaRPr lang="en-US" sz="32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6D1B1C-F9A3-5345-9657-94827EBC2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45" y="2615607"/>
            <a:ext cx="1983897" cy="369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7245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Learning and reinforcing skills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1834167"/>
            <a:ext cx="6925823" cy="4329381"/>
          </a:xfrm>
        </p:spPr>
        <p:txBody>
          <a:bodyPr>
            <a:normAutofit/>
          </a:bodyPr>
          <a:lstStyle/>
          <a:p>
            <a:r>
              <a:rPr lang="en" sz="2800" b="1" dirty="0"/>
              <a:t>Key activity for lead entrepreneurs: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Reinforcing what was learned during the  </a:t>
            </a:r>
            <a:r>
              <a:rPr lang="en-US" sz="2400" dirty="0"/>
              <a:t>Phase I t</a:t>
            </a:r>
            <a:r>
              <a:rPr lang="en" sz="2400" dirty="0"/>
              <a:t>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2400" dirty="0"/>
          </a:p>
          <a:p>
            <a:r>
              <a:rPr lang="en" sz="2800" b="1" dirty="0"/>
              <a:t>How the Goldozi </a:t>
            </a:r>
            <a:r>
              <a:rPr lang="en-US" sz="2800" b="1" dirty="0"/>
              <a:t>A</a:t>
            </a:r>
            <a:r>
              <a:rPr lang="en" sz="2800" b="1" dirty="0"/>
              <a:t>pp helps: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Lead entrepreneurs can refresh their knowledge/skills </a:t>
            </a:r>
            <a:r>
              <a:rPr lang="en-US" sz="2400" dirty="0"/>
              <a:t>by referring to the App</a:t>
            </a:r>
            <a:endParaRPr lang="en" sz="24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E17627-1894-E544-B156-EA91C182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5145" y="2600109"/>
            <a:ext cx="1983897" cy="369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3860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Activity: Prepare for your practical exam 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5415679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1: Tap </a:t>
            </a:r>
            <a:r>
              <a:rPr lang="de-DE" sz="2800" b="1" dirty="0"/>
              <a:t>&gt;Courses 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3B046D1-72AF-4046-A2FA-0A459041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176" y="2619215"/>
            <a:ext cx="2034509" cy="353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319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Goldozi Mobile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1824059"/>
            <a:ext cx="9767823" cy="4091637"/>
          </a:xfrm>
        </p:spPr>
        <p:txBody>
          <a:bodyPr>
            <a:normAutofit/>
          </a:bodyPr>
          <a:lstStyle/>
          <a:p>
            <a:pPr algn="ctr"/>
            <a:r>
              <a:rPr lang="en-US" sz="4600" dirty="0"/>
              <a:t>Wishing You Success</a:t>
            </a:r>
          </a:p>
          <a:p>
            <a:pPr algn="ctr"/>
            <a:r>
              <a:rPr lang="en-US" sz="4600" dirty="0"/>
              <a:t> </a:t>
            </a:r>
            <a:r>
              <a:rPr lang="en-US" sz="2400" dirty="0"/>
              <a:t>In Your Professional Endeavors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3350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Activity: Prepare for your practical exam 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161822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2: Select the lesson that you would like to revise </a:t>
            </a:r>
            <a:r>
              <a:rPr lang="de-DE" sz="2800" b="1" dirty="0"/>
              <a:t> 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771798A-6170-5B4D-BBB6-5A92E291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065" y="2595129"/>
            <a:ext cx="1991610" cy="354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221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/>
          <a:lstStyle/>
          <a:p>
            <a:r>
              <a:rPr lang="en" dirty="0"/>
              <a:t>Activity: Prepare for your practical exam 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0" y="1639393"/>
            <a:ext cx="7161822" cy="5023833"/>
          </a:xfrm>
        </p:spPr>
        <p:txBody>
          <a:bodyPr>
            <a:normAutofit/>
          </a:bodyPr>
          <a:lstStyle/>
          <a:p>
            <a:endParaRPr lang="en" sz="2800" dirty="0"/>
          </a:p>
          <a:p>
            <a:r>
              <a:rPr lang="en" sz="2800" dirty="0"/>
              <a:t>Step 3: Complete the lesson to prepare for your practical exam – good luck!  </a:t>
            </a:r>
            <a:endParaRPr lang="en-US" sz="2800" b="1" dirty="0"/>
          </a:p>
          <a:p>
            <a:endParaRPr lang="en-US" sz="2400" b="1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screenshot of a cat&#13;&#10;&#13;&#10;Description automatically generated">
            <a:extLst>
              <a:ext uri="{FF2B5EF4-FFF2-40B4-BE49-F238E27FC236}">
                <a16:creationId xmlns:a16="http://schemas.microsoft.com/office/drawing/2014/main" id="{8A8293FA-9599-9A48-B47F-B5EB5EE6B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163" y="2619215"/>
            <a:ext cx="2040705" cy="362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22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Managing sales to customers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1454727"/>
            <a:ext cx="7034929" cy="5153890"/>
          </a:xfrm>
        </p:spPr>
        <p:txBody>
          <a:bodyPr/>
          <a:lstStyle/>
          <a:p>
            <a:r>
              <a:rPr lang="en" sz="2400" dirty="0"/>
              <a:t>Lesson 1: App installation and onboarding</a:t>
            </a:r>
          </a:p>
          <a:p>
            <a:endParaRPr lang="en" sz="2400" dirty="0"/>
          </a:p>
          <a:p>
            <a:r>
              <a:rPr lang="en" sz="3600" dirty="0"/>
              <a:t>Lesson 2: Managing sales to customers</a:t>
            </a:r>
          </a:p>
          <a:p>
            <a:endParaRPr lang="en" sz="2400" dirty="0"/>
          </a:p>
          <a:p>
            <a:r>
              <a:rPr lang="en" sz="2400" dirty="0"/>
              <a:t>Lesson 3: Learning and reinforcing skills</a:t>
            </a:r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A1AFEB3E-7FFE-C046-AC5F-BDF129F69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61" y="2613109"/>
            <a:ext cx="1998000" cy="3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63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F09A-4A5A-C54E-9DE2-80E51F93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Managing sales to customers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8F9078-EFA2-4A48-8831-13A2A335B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1999281"/>
            <a:ext cx="7263529" cy="4663945"/>
          </a:xfrm>
        </p:spPr>
        <p:txBody>
          <a:bodyPr>
            <a:normAutofit/>
          </a:bodyPr>
          <a:lstStyle/>
          <a:p>
            <a:r>
              <a:rPr lang="en" sz="2800" b="1" dirty="0"/>
              <a:t>Key activities for lead entrepreneurs: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Managing and tracking orders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Tracking payments received from customers and payments issued to producers</a:t>
            </a:r>
          </a:p>
          <a:p>
            <a:endParaRPr lang="en" sz="2400" dirty="0"/>
          </a:p>
          <a:p>
            <a:r>
              <a:rPr lang="en" sz="2800" b="1" dirty="0"/>
              <a:t>How the Goldozi </a:t>
            </a:r>
            <a:r>
              <a:rPr lang="en-US" sz="2800" b="1" dirty="0"/>
              <a:t>A</a:t>
            </a:r>
            <a:r>
              <a:rPr lang="en" sz="2800" b="1" dirty="0"/>
              <a:t>pp helps: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All orders are tracked in the Goldozi </a:t>
            </a:r>
            <a:r>
              <a:rPr lang="en-US" sz="2400" dirty="0"/>
              <a:t>A</a:t>
            </a:r>
            <a:r>
              <a:rPr lang="en" sz="2400" dirty="0"/>
              <a:t>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400" dirty="0"/>
              <a:t>Lead entrepreneurs have a list of accounts </a:t>
            </a:r>
            <a:endParaRPr lang="en-US" sz="2400" dirty="0"/>
          </a:p>
        </p:txBody>
      </p:sp>
      <p:pic>
        <p:nvPicPr>
          <p:cNvPr id="5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F93CAA4-E66A-B04B-98B9-7ECDF6EE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195" y="2272146"/>
            <a:ext cx="2148756" cy="4336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03F4EA-0D64-024F-B00B-EBB8A6EA3526}"/>
              </a:ext>
            </a:extLst>
          </p:cNvPr>
          <p:cNvSpPr txBox="1"/>
          <p:nvPr/>
        </p:nvSpPr>
        <p:spPr>
          <a:xfrm>
            <a:off x="11374582" y="14547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1284327-8143-C04D-B209-FD4CC12B6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461" y="2613109"/>
            <a:ext cx="1998000" cy="35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23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28770-C197-714A-A90A-97C68F0D9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Activities 1-3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80094B-AE62-DA4E-B0E6-5CFE9C49C0D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811775"/>
            <a:ext cx="3049705" cy="1062425"/>
          </a:xfrm>
        </p:spPr>
        <p:txBody>
          <a:bodyPr/>
          <a:lstStyle/>
          <a:p>
            <a:pPr algn="ctr"/>
            <a:r>
              <a:rPr lang="en-US" dirty="0"/>
              <a:t>Learn how to record a sale.</a:t>
            </a:r>
          </a:p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050207-44B6-2D43-BB6D-411A38E2BD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944117" y="4827273"/>
            <a:ext cx="3067297" cy="1062422"/>
          </a:xfrm>
        </p:spPr>
        <p:txBody>
          <a:bodyPr/>
          <a:lstStyle/>
          <a:p>
            <a:pPr algn="ctr"/>
            <a:r>
              <a:rPr lang="en-US" dirty="0"/>
              <a:t>Learn how to mark an item as delivered.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8F397E-7DBD-A447-8FE1-20D29F67D506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230553" y="4827267"/>
            <a:ext cx="3067563" cy="1062422"/>
          </a:xfrm>
        </p:spPr>
        <p:txBody>
          <a:bodyPr/>
          <a:lstStyle/>
          <a:p>
            <a:pPr algn="ctr"/>
            <a:r>
              <a:rPr lang="en" dirty="0"/>
              <a:t>Learn how to record a payment or a partial payment. </a:t>
            </a:r>
            <a:endParaRPr lang="en-US" dirty="0"/>
          </a:p>
        </p:txBody>
      </p:sp>
      <p:pic>
        <p:nvPicPr>
          <p:cNvPr id="22" name="Picture Placeholder 21">
            <a:hlinkClick r:id="rId2" action="ppaction://hlinksldjump"/>
            <a:extLst>
              <a:ext uri="{FF2B5EF4-FFF2-40B4-BE49-F238E27FC236}">
                <a16:creationId xmlns:a16="http://schemas.microsoft.com/office/drawing/2014/main" id="{F64B987A-4955-544B-8712-054D517D4CF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25130" b="25130"/>
          <a:stretch>
            <a:fillRect/>
          </a:stretch>
        </p:blipFill>
        <p:spPr>
          <a:xfrm>
            <a:off x="3948730" y="3216398"/>
            <a:ext cx="3063240" cy="1524000"/>
          </a:xfrm>
        </p:spPr>
      </p:pic>
      <p:pic>
        <p:nvPicPr>
          <p:cNvPr id="24" name="Picture Placeholder 23" descr="A close up of a logo&#13;&#10;&#13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2B68F177-B976-0F4B-A10A-C7C0F5CE4EB0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/>
          <a:srcRect t="25130" b="25130"/>
          <a:stretch>
            <a:fillRect/>
          </a:stretch>
        </p:blipFill>
        <p:spPr>
          <a:xfrm>
            <a:off x="7230677" y="3216398"/>
            <a:ext cx="3063505" cy="1524000"/>
          </a:xfrm>
        </p:spPr>
      </p:pic>
      <p:pic>
        <p:nvPicPr>
          <p:cNvPr id="32" name="Picture Placeholder 31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B7846762-E2B2-BB4A-BBD9-FC35AEF5220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6"/>
          <a:srcRect t="25013" b="25013"/>
          <a:stretch>
            <a:fillRect/>
          </a:stretch>
        </p:blipFill>
        <p:spPr>
          <a:xfrm>
            <a:off x="680318" y="3216398"/>
            <a:ext cx="3049705" cy="1524000"/>
          </a:xfrm>
        </p:spPr>
      </p:pic>
    </p:spTree>
    <p:extLst>
      <p:ext uri="{BB962C8B-B14F-4D97-AF65-F5344CB8AC3E}">
        <p14:creationId xmlns:p14="http://schemas.microsoft.com/office/powerpoint/2010/main" val="77977746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4188</TotalTime>
  <Words>1626</Words>
  <Application>Microsoft Macintosh PowerPoint</Application>
  <PresentationFormat>Widescreen</PresentationFormat>
  <Paragraphs>229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Trebuchet MS</vt:lpstr>
      <vt:lpstr>Wingdings</vt:lpstr>
      <vt:lpstr>Berlin</vt:lpstr>
      <vt:lpstr>The Goldozi Mobile App</vt:lpstr>
      <vt:lpstr>Using the Goldozi App</vt:lpstr>
      <vt:lpstr>Purpose of Goldozi App </vt:lpstr>
      <vt:lpstr>Using the Goldozi App</vt:lpstr>
      <vt:lpstr>Installation and Onboarding</vt:lpstr>
      <vt:lpstr>Lesson 1: App Installation and Onboarding</vt:lpstr>
      <vt:lpstr>Lesson 2: Managing sales to customers</vt:lpstr>
      <vt:lpstr>Lesson 2: Managing sales to customers</vt:lpstr>
      <vt:lpstr>Lesson 2: Activities 1-3</vt:lpstr>
      <vt:lpstr>Lesson 2: Activities 4-6</vt:lpstr>
      <vt:lpstr>Lesson 2: Activities 7-9</vt:lpstr>
      <vt:lpstr>Activity 1: Record a sale</vt:lpstr>
      <vt:lpstr>Activity 1: Record a sale</vt:lpstr>
      <vt:lpstr>Activity 1: Record a sale</vt:lpstr>
      <vt:lpstr>Activity 1: Record a sale</vt:lpstr>
      <vt:lpstr>Activity 1: Record a sale</vt:lpstr>
      <vt:lpstr>Activity 1: Record a sale</vt:lpstr>
      <vt:lpstr>Activity 1: Record a sale</vt:lpstr>
      <vt:lpstr>Activity 1: Record a sale</vt:lpstr>
      <vt:lpstr>Activity 1: Record a sale</vt:lpstr>
      <vt:lpstr>Lesson 2: Activities 1-3</vt:lpstr>
      <vt:lpstr>Activity 2: Mark an item as delivered</vt:lpstr>
      <vt:lpstr>Activity 2: Mark an item as delivered</vt:lpstr>
      <vt:lpstr>Lesson 2: Activities 1-3</vt:lpstr>
      <vt:lpstr>Activity 3: Record a payment or a partial payment</vt:lpstr>
      <vt:lpstr>Activity 3: Record a payment or a partial payment</vt:lpstr>
      <vt:lpstr>Activity 3: Record a payment or a partial payment</vt:lpstr>
      <vt:lpstr>Activity 3: Record a payment or a partial payment</vt:lpstr>
      <vt:lpstr>Lesson 2: Activities 4-6</vt:lpstr>
      <vt:lpstr>Activity 4: Add another item to a sale</vt:lpstr>
      <vt:lpstr>Lesson 2: Activities 4-6</vt:lpstr>
      <vt:lpstr>Activity 5: Add order notes </vt:lpstr>
      <vt:lpstr>Activity 5: Add order notes </vt:lpstr>
      <vt:lpstr>Lesson 2: Activities 4-6</vt:lpstr>
      <vt:lpstr>Activity 6: Record a pre-order</vt:lpstr>
      <vt:lpstr>Activity 6: Record a pre-order </vt:lpstr>
      <vt:lpstr>Activity 6: Record a pre-order </vt:lpstr>
      <vt:lpstr>Activity 6: Record a pre-order </vt:lpstr>
      <vt:lpstr>Activity 6: Record a pre-order </vt:lpstr>
      <vt:lpstr>Activity 6: Record a pre-order </vt:lpstr>
      <vt:lpstr>Activity 6: Record a pre-order </vt:lpstr>
      <vt:lpstr>Activity 6: Record a pre-order </vt:lpstr>
      <vt:lpstr>Activity 6: Record a pre-order </vt:lpstr>
      <vt:lpstr>Lesson 2: Activities 7-9</vt:lpstr>
      <vt:lpstr>Activity 7: Find and edit a sale that you have recorded </vt:lpstr>
      <vt:lpstr>Activity 7: Find and edit a sale that you have recorded </vt:lpstr>
      <vt:lpstr>Activity 7: Find and edit a sale that you have recorded </vt:lpstr>
      <vt:lpstr>Lesson 2: Activities 7-9</vt:lpstr>
      <vt:lpstr>Activity 8: Find and edit a pre-order that you have recorded </vt:lpstr>
      <vt:lpstr>Activity 8: Find and edit a pre-order that you have recorded </vt:lpstr>
      <vt:lpstr>Activity 8: Find and edit a pre-order that you have recorded </vt:lpstr>
      <vt:lpstr>Lesson 2: Activities 7-9</vt:lpstr>
      <vt:lpstr>Activity 9: View due payments and record partial or full payments </vt:lpstr>
      <vt:lpstr>Activity 9: View due payments and record partial or full payments </vt:lpstr>
      <vt:lpstr>Activity 9: View due payments and record partial or full payments </vt:lpstr>
      <vt:lpstr>Activity 9: View due payments and record partial or full payments </vt:lpstr>
      <vt:lpstr>Activity 9: View due payments and record partial or full payments </vt:lpstr>
      <vt:lpstr>Activity 9: View due payments and record partial or full payments </vt:lpstr>
      <vt:lpstr>Activity 9: View due payments and record partial or full payments </vt:lpstr>
      <vt:lpstr>Lesson 3: Learning and reinforcing skills</vt:lpstr>
      <vt:lpstr>Lesson 3: Learning and reinforcing skills</vt:lpstr>
      <vt:lpstr>Activity: Prepare for your practical exam  </vt:lpstr>
      <vt:lpstr>The Goldozi Mobile App</vt:lpstr>
      <vt:lpstr>Activity: Prepare for your practical exam  </vt:lpstr>
      <vt:lpstr>Activity: Prepare for your practical exam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Ustad Mobile App</dc:title>
  <dc:creator>Toni Christiansen</dc:creator>
  <cp:lastModifiedBy>Benita Rowe</cp:lastModifiedBy>
  <cp:revision>177</cp:revision>
  <dcterms:created xsi:type="dcterms:W3CDTF">2019-02-14T04:50:22Z</dcterms:created>
  <dcterms:modified xsi:type="dcterms:W3CDTF">2019-06-05T19:52:10Z</dcterms:modified>
</cp:coreProperties>
</file>